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32B-D136-4FBB-9AE5-A4BE0EA6C9E4}" type="datetimeFigureOut">
              <a:rPr lang="nl-NL" smtClean="0"/>
              <a:t>18-4-2013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BC6-2BC1-4C97-80C1-7836B8CF6ADB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32B-D136-4FBB-9AE5-A4BE0EA6C9E4}" type="datetimeFigureOut">
              <a:rPr lang="nl-NL" smtClean="0"/>
              <a:t>18-4-2013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BC6-2BC1-4C97-80C1-7836B8CF6ADB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32B-D136-4FBB-9AE5-A4BE0EA6C9E4}" type="datetimeFigureOut">
              <a:rPr lang="nl-NL" smtClean="0"/>
              <a:t>18-4-2013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BC6-2BC1-4C97-80C1-7836B8CF6ADB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32B-D136-4FBB-9AE5-A4BE0EA6C9E4}" type="datetimeFigureOut">
              <a:rPr lang="nl-NL" smtClean="0"/>
              <a:t>18-4-2013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BC6-2BC1-4C97-80C1-7836B8CF6ADB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32B-D136-4FBB-9AE5-A4BE0EA6C9E4}" type="datetimeFigureOut">
              <a:rPr lang="nl-NL" smtClean="0"/>
              <a:t>18-4-2013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BC6-2BC1-4C97-80C1-7836B8CF6ADB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32B-D136-4FBB-9AE5-A4BE0EA6C9E4}" type="datetimeFigureOut">
              <a:rPr lang="nl-NL" smtClean="0"/>
              <a:t>18-4-2013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BC6-2BC1-4C97-80C1-7836B8CF6ADB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32B-D136-4FBB-9AE5-A4BE0EA6C9E4}" type="datetimeFigureOut">
              <a:rPr lang="nl-NL" smtClean="0"/>
              <a:t>18-4-2013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BC6-2BC1-4C97-80C1-7836B8CF6ADB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32B-D136-4FBB-9AE5-A4BE0EA6C9E4}" type="datetimeFigureOut">
              <a:rPr lang="nl-NL" smtClean="0"/>
              <a:t>18-4-2013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BC6-2BC1-4C97-80C1-7836B8CF6ADB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32B-D136-4FBB-9AE5-A4BE0EA6C9E4}" type="datetimeFigureOut">
              <a:rPr lang="nl-NL" smtClean="0"/>
              <a:t>18-4-2013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BC6-2BC1-4C97-80C1-7836B8CF6ADB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32B-D136-4FBB-9AE5-A4BE0EA6C9E4}" type="datetimeFigureOut">
              <a:rPr lang="nl-NL" smtClean="0"/>
              <a:t>18-4-2013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BC6-2BC1-4C97-80C1-7836B8CF6ADB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32B-D136-4FBB-9AE5-A4BE0EA6C9E4}" type="datetimeFigureOut">
              <a:rPr lang="nl-NL" smtClean="0"/>
              <a:t>18-4-2013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BC6-2BC1-4C97-80C1-7836B8CF6ADB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CF32B-D136-4FBB-9AE5-A4BE0EA6C9E4}" type="datetimeFigureOut">
              <a:rPr lang="nl-NL" smtClean="0"/>
              <a:t>18-4-2013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1BC6-2BC1-4C97-80C1-7836B8CF6ADB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schooltv.nl/beeldbank/clip/20080325_botsanimatie0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beeldbank/clip/20021104_ehbo0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Leskaart 3: Blessures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De wervelkolom, spierpijn, blessures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b="1"/>
              <a:t>Spierpijn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nl-NL" sz="3000"/>
              <a:t>Er zijn twee vormen van spierpijn:</a:t>
            </a:r>
          </a:p>
          <a:p>
            <a:pPr>
              <a:lnSpc>
                <a:spcPct val="80000"/>
              </a:lnSpc>
              <a:buFontTx/>
              <a:buNone/>
            </a:pPr>
            <a:endParaRPr lang="nl-NL" sz="300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nl-NL" sz="3000" b="1"/>
              <a:t>Vroege spierpijn</a:t>
            </a:r>
            <a:r>
              <a:rPr lang="nl-NL" sz="3000"/>
              <a:t>; </a:t>
            </a:r>
          </a:p>
          <a:p>
            <a:pPr marL="914400" lvl="1" indent="-514350">
              <a:lnSpc>
                <a:spcPct val="80000"/>
              </a:lnSpc>
            </a:pPr>
            <a:r>
              <a:rPr lang="nl-NL" sz="2600"/>
              <a:t>Tijdens of vlak na het sporten</a:t>
            </a:r>
          </a:p>
          <a:p>
            <a:pPr marL="914400" lvl="1" indent="-514350">
              <a:lnSpc>
                <a:spcPct val="80000"/>
              </a:lnSpc>
            </a:pPr>
            <a:r>
              <a:rPr lang="nl-NL" sz="2600"/>
              <a:t>Oorzaak: Ophoping van melkzuur in de spier</a:t>
            </a:r>
          </a:p>
          <a:p>
            <a:pPr marL="914400" lvl="1" indent="-514350">
              <a:lnSpc>
                <a:spcPct val="80000"/>
              </a:lnSpc>
              <a:buFontTx/>
              <a:buNone/>
            </a:pPr>
            <a:endParaRPr lang="nl-NL" sz="260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nl-NL" sz="3000" b="1"/>
              <a:t>Verlate spierpijn</a:t>
            </a:r>
            <a:r>
              <a:rPr lang="nl-NL" sz="3000"/>
              <a:t>; </a:t>
            </a:r>
          </a:p>
          <a:p>
            <a:pPr marL="914400" lvl="1" indent="-514350">
              <a:lnSpc>
                <a:spcPct val="80000"/>
              </a:lnSpc>
            </a:pPr>
            <a:r>
              <a:rPr lang="nl-NL" sz="2600"/>
              <a:t>24 tot 48 uur na het sporten</a:t>
            </a:r>
          </a:p>
          <a:p>
            <a:pPr marL="914400" lvl="1" indent="-514350">
              <a:lnSpc>
                <a:spcPct val="80000"/>
              </a:lnSpc>
            </a:pPr>
            <a:r>
              <a:rPr lang="nl-NL" sz="2600"/>
              <a:t>Oorzaak: kleine spierscheurtjes in de spiervezels 	</a:t>
            </a:r>
          </a:p>
        </p:txBody>
      </p:sp>
      <p:pic>
        <p:nvPicPr>
          <p:cNvPr id="13316" name="Picture 2" descr="http://www.massagepraktijk-derust.nl/webafbeeldingen/mus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7738" y="404813"/>
            <a:ext cx="290036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nl-NL" b="1" dirty="0" smtClean="0"/>
              <a:t>Blessures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nl-NL" u="sng" dirty="0" smtClean="0"/>
              <a:t>Voetbalknie</a:t>
            </a:r>
            <a:r>
              <a:rPr lang="nl-NL" dirty="0" smtClean="0"/>
              <a:t>: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In een kniegewricht zitten tussen de botten van het gewricht twee stukken kraakbeen (binnenste en buitenste meniscus).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Zo’n stuk kraakbeen heet een meniscus.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Als het lichaam draait terwijl het </a:t>
            </a:r>
          </a:p>
          <a:p>
            <a:pPr>
              <a:buNone/>
            </a:pPr>
            <a:r>
              <a:rPr lang="nl-NL" dirty="0" smtClean="0"/>
              <a:t>onderbeen blijft staan, kan in </a:t>
            </a:r>
          </a:p>
          <a:p>
            <a:pPr>
              <a:buNone/>
            </a:pPr>
            <a:r>
              <a:rPr lang="nl-NL" dirty="0" smtClean="0"/>
              <a:t>het kniegewricht een menisucus </a:t>
            </a:r>
          </a:p>
          <a:p>
            <a:pPr>
              <a:buNone/>
            </a:pPr>
            <a:r>
              <a:rPr lang="nl-NL" dirty="0" smtClean="0"/>
              <a:t>scheuren.</a:t>
            </a:r>
            <a:endParaRPr lang="nl-NL" dirty="0"/>
          </a:p>
        </p:txBody>
      </p:sp>
      <p:pic>
        <p:nvPicPr>
          <p:cNvPr id="39938" name="Picture 2" descr="http://www.knie-artrose.nl/wp-content/uploads/2010/01/Kni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33056"/>
            <a:ext cx="2695575" cy="2638426"/>
          </a:xfrm>
          <a:prstGeom prst="rect">
            <a:avLst/>
          </a:prstGeom>
          <a:noFill/>
        </p:spPr>
      </p:pic>
      <p:pic>
        <p:nvPicPr>
          <p:cNvPr id="39940" name="Picture 4" descr="http://www.seort.nl/orthopedie/sites/all/themes/theme553/images/gescheurde%20menisc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4429125" cy="152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Blessures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u="sng" dirty="0" smtClean="0"/>
              <a:t>Muisarm (RSI)</a:t>
            </a:r>
            <a:r>
              <a:rPr lang="nl-NL" dirty="0" smtClean="0"/>
              <a:t>:</a:t>
            </a:r>
          </a:p>
          <a:p>
            <a:pPr>
              <a:buNone/>
            </a:pPr>
            <a:r>
              <a:rPr lang="nl-NL" dirty="0" smtClean="0"/>
              <a:t>Ontsteking in je arm.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Deze blessure ontstaat wanneer je langdurig dezelfde bewegingen maakt of je pols niet goed ondersteunt wanneer je typt of met je muis werkt. </a:t>
            </a:r>
          </a:p>
          <a:p>
            <a:pPr>
              <a:buNone/>
            </a:pPr>
            <a:endParaRPr lang="nl-NL" u="sng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11270" name="Picture 6" descr="http://www.cartoon-plaatjes.nl/plaatjes/muisarm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085184"/>
            <a:ext cx="2304256" cy="1437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Blessures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u="sng" dirty="0" smtClean="0"/>
              <a:t>Zweepslag</a:t>
            </a:r>
            <a:r>
              <a:rPr lang="nl-NL" dirty="0" smtClean="0"/>
              <a:t>:</a:t>
            </a:r>
          </a:p>
          <a:p>
            <a:pPr>
              <a:buNone/>
            </a:pPr>
            <a:r>
              <a:rPr lang="nl-NL" dirty="0" smtClean="0"/>
              <a:t>Door een te sterke inspanning of een plotselinge beweging kun je een spierscheuring oplopen.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Een scheuring van de kuitspier wordt “zweepslag” genoemd.</a:t>
            </a:r>
            <a:endParaRPr lang="nl-NL" dirty="0"/>
          </a:p>
        </p:txBody>
      </p:sp>
      <p:pic>
        <p:nvPicPr>
          <p:cNvPr id="10242" name="Picture 2" descr="http://www.sportcompressiekleding.nl/files/3711/editor/images/Zweepslag_Sportcompresiekleding.jpg"/>
          <p:cNvPicPr>
            <a:picLocks noChangeAspect="1" noChangeArrowheads="1"/>
          </p:cNvPicPr>
          <p:nvPr/>
        </p:nvPicPr>
        <p:blipFill>
          <a:blip r:embed="rId2" cstate="print"/>
          <a:srcRect l="20571" t="4510" r="10001" b="9704"/>
          <a:stretch>
            <a:fillRect/>
          </a:stretch>
        </p:blipFill>
        <p:spPr bwMode="auto">
          <a:xfrm>
            <a:off x="6948264" y="4365104"/>
            <a:ext cx="194421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Blessures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u="sng" dirty="0" smtClean="0"/>
              <a:t>Tennisarm</a:t>
            </a:r>
            <a:r>
              <a:rPr lang="nl-NL" dirty="0" smtClean="0"/>
              <a:t>:</a:t>
            </a:r>
          </a:p>
          <a:p>
            <a:pPr>
              <a:buNone/>
            </a:pPr>
            <a:r>
              <a:rPr lang="nl-NL" dirty="0" smtClean="0"/>
              <a:t>Een ontsteking van de aanhechtingsplaats van de elleboogspier.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Door te lang met je arm dezelfde beweging te maken of hem te zwaar te belasten kun je een tennisarm krijgen. </a:t>
            </a:r>
            <a:endParaRPr lang="nl-NL" dirty="0" smtClean="0"/>
          </a:p>
        </p:txBody>
      </p:sp>
      <p:pic>
        <p:nvPicPr>
          <p:cNvPr id="4" name="Picture 4" descr="http://www.vvuno.nl/img/medical/9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085184"/>
            <a:ext cx="1872208" cy="1422879"/>
          </a:xfrm>
          <a:prstGeom prst="rect">
            <a:avLst/>
          </a:prstGeom>
          <a:noFill/>
        </p:spPr>
      </p:pic>
      <p:pic>
        <p:nvPicPr>
          <p:cNvPr id="5" name="Picture 2" descr="http://www.hln.be/static/FOTO/pe/5/16/4/media_l_927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32656"/>
            <a:ext cx="2213232" cy="1859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Blessures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u="sng" dirty="0" smtClean="0">
                <a:hlinkClick r:id="rId2"/>
              </a:rPr>
              <a:t>Kneuzing</a:t>
            </a:r>
            <a:r>
              <a:rPr lang="nl-NL" dirty="0" smtClean="0"/>
              <a:t>:</a:t>
            </a:r>
          </a:p>
          <a:p>
            <a:pPr>
              <a:buNone/>
            </a:pPr>
            <a:r>
              <a:rPr lang="nl-NL" dirty="0" smtClean="0"/>
              <a:t>Een kneuzing is een beschadiging van weefsel zonder dat er iets is gescheurd of gebroken.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Een kneuzing ontstaat meestal doordat je een stoot, of een stomp of trap krijgt.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Bij een kneuzing zwelt het weefsel op doordat er een inwendige bloeding plaatsvindt en er zich vocht in het weefsel ophoopt. </a:t>
            </a:r>
            <a:endParaRPr lang="nl-NL" dirty="0"/>
          </a:p>
        </p:txBody>
      </p:sp>
      <p:pic>
        <p:nvPicPr>
          <p:cNvPr id="8194" name="Picture 2" descr="http://www.leefgids.be/images/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88640"/>
            <a:ext cx="1945683" cy="1455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Blessures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u="sng" dirty="0" smtClean="0"/>
              <a:t>Verzwikking </a:t>
            </a:r>
            <a:r>
              <a:rPr lang="nl-NL" dirty="0" smtClean="0"/>
              <a:t>(verstuiking):</a:t>
            </a:r>
          </a:p>
          <a:p>
            <a:pPr>
              <a:buNone/>
            </a:pPr>
            <a:r>
              <a:rPr lang="nl-NL" dirty="0" smtClean="0"/>
              <a:t>Een verzwikking is een kneuzing van een gewricht.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Als je bijvoorbeeld je voet verzwikt, kunnen het gewrichtskapsel en de kapselbanden bij de enkel te ver uitrekken.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7170" name="Picture 2" descr="http://www.slimtennis.nl/wp-content/uploads/2012/04/4-Figuur-1-De-verstuikte-enk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868" y="116632"/>
            <a:ext cx="2431654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Blessures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u="sng" dirty="0" smtClean="0"/>
              <a:t>Ontwrichting</a:t>
            </a:r>
            <a:r>
              <a:rPr lang="nl-NL" dirty="0" smtClean="0"/>
              <a:t>:</a:t>
            </a:r>
          </a:p>
          <a:p>
            <a:pPr>
              <a:buNone/>
            </a:pPr>
            <a:r>
              <a:rPr lang="nl-NL" dirty="0" smtClean="0"/>
              <a:t>De gewrichtskogel schiet uit de gewrichtskom.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Zodra de gewrichtskogel niet vanzelf teruggaat, noemen we dat een ontwrichting.</a:t>
            </a:r>
            <a:endParaRPr lang="nl-NL" dirty="0"/>
          </a:p>
        </p:txBody>
      </p:sp>
      <p:pic>
        <p:nvPicPr>
          <p:cNvPr id="6146" name="Picture 2" descr="http://users.belgacom.net/ASJJ.Fuji.Yama/vinger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653136"/>
            <a:ext cx="3676650" cy="180975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Blessures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u="sng" dirty="0" smtClean="0">
                <a:hlinkClick r:id="rId2"/>
              </a:rPr>
              <a:t>Botbreuk</a:t>
            </a:r>
            <a:r>
              <a:rPr lang="nl-NL" dirty="0" smtClean="0"/>
              <a:t>:</a:t>
            </a:r>
          </a:p>
          <a:p>
            <a:pPr>
              <a:buNone/>
            </a:pPr>
            <a:r>
              <a:rPr lang="nl-NL" dirty="0" smtClean="0"/>
              <a:t>Bij een val of een ongeluk kan een bot breken.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Als er van buiten geen wond te zien is, is er sprake van een gesloten botbreuk.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Als er wel een wond te zien is, dan is het een open botbreuk. </a:t>
            </a:r>
            <a:endParaRPr lang="nl-N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Hoe kun je spierpijn en blessures voorkomen?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 smtClean="0"/>
              <a:t>Warming-up</a:t>
            </a:r>
            <a:r>
              <a:rPr lang="nl-NL" dirty="0" smtClean="0"/>
              <a:t>: om je spieren op te warmen moet je vlak voor een wedstrijd of training een serie oefeningen doen om je spieren los te maken en op te warmen.</a:t>
            </a:r>
            <a:endParaRPr lang="nl-NL" dirty="0" smtClean="0"/>
          </a:p>
          <a:p>
            <a:r>
              <a:rPr lang="nl-NL" b="1" dirty="0" smtClean="0"/>
              <a:t>Rekoefeningen</a:t>
            </a:r>
            <a:r>
              <a:rPr lang="nl-NL" dirty="0" smtClean="0"/>
              <a:t>: om de doorbloeding en hiermee de afvoer van melkzuur te bevorderen doe je rekoefeningen.</a:t>
            </a:r>
          </a:p>
          <a:p>
            <a:r>
              <a:rPr lang="nl-NL" b="1" dirty="0" smtClean="0"/>
              <a:t>Cooling-down</a:t>
            </a:r>
            <a:r>
              <a:rPr lang="nl-NL" dirty="0" smtClean="0"/>
              <a:t>: Om je spieren na inspanning te laten wennen aan rust voer je een cooling-down uit. Reeks van oefeningen die er voor zorgen dat je spieren gelijdelijk afkoelen.</a:t>
            </a:r>
          </a:p>
          <a:p>
            <a:endParaRPr lang="nl-NL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b="1" smtClean="0"/>
              <a:t>De wervelkolom</a:t>
            </a:r>
          </a:p>
        </p:txBody>
      </p:sp>
      <p:pic>
        <p:nvPicPr>
          <p:cNvPr id="3075" name="Picture 5" descr="spine4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84313"/>
            <a:ext cx="6697663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/>
          <p:cNvPicPr>
            <a:picLocks noChangeAspect="1" noChangeArrowheads="1"/>
          </p:cNvPicPr>
          <p:nvPr/>
        </p:nvPicPr>
        <p:blipFill>
          <a:blip r:embed="rId2" cstate="print"/>
          <a:srcRect l="59602" t="5707" r="18262" b="18489"/>
          <a:stretch>
            <a:fillRect/>
          </a:stretch>
        </p:blipFill>
        <p:spPr bwMode="auto">
          <a:xfrm>
            <a:off x="7092950" y="981075"/>
            <a:ext cx="16256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b="1" smtClean="0"/>
              <a:t>De wervelkolom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Heeft een </a:t>
            </a:r>
            <a:r>
              <a:rPr lang="nl-NL" b="1" smtClean="0"/>
              <a:t>dubbele S-vorm</a:t>
            </a:r>
            <a:r>
              <a:rPr lang="nl-NL" smtClean="0"/>
              <a:t>;</a:t>
            </a:r>
          </a:p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Bestaat uit </a:t>
            </a:r>
            <a:r>
              <a:rPr lang="nl-NL" b="1" smtClean="0"/>
              <a:t>ruggenwervels</a:t>
            </a:r>
            <a:r>
              <a:rPr lang="nl-NL" smtClean="0"/>
              <a:t> en </a:t>
            </a:r>
            <a:r>
              <a:rPr lang="nl-NL" b="1" smtClean="0"/>
              <a:t>tussenwervelschijven</a:t>
            </a:r>
            <a:r>
              <a:rPr lang="nl-NL" smtClean="0"/>
              <a:t>;</a:t>
            </a:r>
          </a:p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In de wervelkolom zit het </a:t>
            </a:r>
          </a:p>
          <a:p>
            <a:pPr eaLnBrk="1" hangingPunct="1">
              <a:buFontTx/>
              <a:buNone/>
            </a:pPr>
            <a:r>
              <a:rPr lang="nl-NL" b="1" smtClean="0"/>
              <a:t>	ruggenmerg</a:t>
            </a:r>
            <a:r>
              <a:rPr lang="nl-NL" smtClean="0"/>
              <a:t>;</a:t>
            </a:r>
            <a:endParaRPr lang="nl-NL" b="1" smtClean="0"/>
          </a:p>
        </p:txBody>
      </p:sp>
      <p:pic>
        <p:nvPicPr>
          <p:cNvPr id="4101" name="Picture 14" descr="rug%20werv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5229225"/>
            <a:ext cx="25431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b="1" smtClean="0"/>
              <a:t>De wervelkolom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mtClean="0"/>
              <a:t>Door de </a:t>
            </a:r>
            <a:r>
              <a:rPr lang="nl-NL" b="1" smtClean="0"/>
              <a:t>dubbele S-vorm</a:t>
            </a:r>
            <a:r>
              <a:rPr lang="nl-NL" smtClean="0"/>
              <a:t> en de </a:t>
            </a:r>
            <a:r>
              <a:rPr lang="nl-NL" b="1" smtClean="0"/>
              <a:t>tussenwervelschijven</a:t>
            </a:r>
            <a:r>
              <a:rPr lang="nl-NL" smtClean="0"/>
              <a:t> kan de wervelkolom veren.</a:t>
            </a:r>
          </a:p>
          <a:p>
            <a:pPr eaLnBrk="1" hangingPunct="1">
              <a:buFontTx/>
              <a:buNone/>
            </a:pPr>
            <a:endParaRPr lang="nl-NL" smtClean="0"/>
          </a:p>
          <a:p>
            <a:pPr eaLnBrk="1" hangingPunct="1">
              <a:buFontTx/>
              <a:buNone/>
            </a:pPr>
            <a:endParaRPr lang="nl-NL" smtClean="0"/>
          </a:p>
        </p:txBody>
      </p:sp>
      <p:pic>
        <p:nvPicPr>
          <p:cNvPr id="5124" name="Picture 5" descr="$T2eC16RHJF8E9nnC7QfcBQ9W-jGRDQ~~60_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357563"/>
            <a:ext cx="20875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 cstate="print"/>
          <a:srcRect l="59602" t="5707" r="18262" b="18489"/>
          <a:stretch>
            <a:fillRect/>
          </a:stretch>
        </p:blipFill>
        <p:spPr bwMode="auto">
          <a:xfrm>
            <a:off x="7524328" y="3356992"/>
            <a:ext cx="12890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b="1" smtClean="0"/>
              <a:t>De wervelkolom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nl-NL" dirty="0" smtClean="0"/>
              <a:t>In de wervelkolom zit het </a:t>
            </a:r>
            <a:r>
              <a:rPr lang="nl-NL" b="1" dirty="0" smtClean="0"/>
              <a:t>ruggenmerg</a:t>
            </a:r>
            <a:r>
              <a:rPr lang="nl-NL" dirty="0" smtClean="0"/>
              <a:t>. </a:t>
            </a:r>
          </a:p>
          <a:p>
            <a:pPr eaLnBrk="1" hangingPunct="1">
              <a:buFontTx/>
              <a:buNone/>
            </a:pPr>
            <a:endParaRPr lang="nl-NL" dirty="0" smtClean="0"/>
          </a:p>
          <a:p>
            <a:pPr eaLnBrk="1" hangingPunct="1">
              <a:buFontTx/>
              <a:buNone/>
            </a:pPr>
            <a:r>
              <a:rPr lang="nl-NL" dirty="0" smtClean="0"/>
              <a:t>Het ruggenmerg bestaat uit een dikke bundel van zenuwen.</a:t>
            </a:r>
            <a:endParaRPr lang="nl-NL" dirty="0" smtClean="0"/>
          </a:p>
          <a:p>
            <a:pPr eaLnBrk="1" hangingPunct="1">
              <a:buFontTx/>
              <a:buNone/>
            </a:pPr>
            <a:endParaRPr lang="nl-NL" dirty="0" smtClean="0"/>
          </a:p>
          <a:p>
            <a:pPr eaLnBrk="1" hangingPunct="1">
              <a:buFontTx/>
              <a:buNone/>
            </a:pPr>
            <a:r>
              <a:rPr lang="nl-NL" sz="2400" dirty="0" smtClean="0">
                <a:cs typeface="Arial" charset="0"/>
              </a:rPr>
              <a:t>Het ruggenmerg geeft</a:t>
            </a:r>
          </a:p>
          <a:p>
            <a:pPr eaLnBrk="1" hangingPunct="1">
              <a:buFontTx/>
              <a:buNone/>
            </a:pPr>
            <a:r>
              <a:rPr lang="nl-NL" sz="2400" dirty="0" smtClean="0">
                <a:cs typeface="Arial" charset="0"/>
              </a:rPr>
              <a:t>s</a:t>
            </a:r>
            <a:r>
              <a:rPr lang="nl-NL" sz="2400" dirty="0" smtClean="0">
                <a:cs typeface="Arial" charset="0"/>
              </a:rPr>
              <a:t>ignalen door vanuit de</a:t>
            </a:r>
          </a:p>
          <a:p>
            <a:pPr eaLnBrk="1" hangingPunct="1">
              <a:buFontTx/>
              <a:buNone/>
            </a:pPr>
            <a:r>
              <a:rPr lang="nl-NL" sz="2400" dirty="0" smtClean="0">
                <a:cs typeface="Arial" charset="0"/>
              </a:rPr>
              <a:t>h</a:t>
            </a:r>
            <a:r>
              <a:rPr lang="nl-NL" sz="2400" dirty="0" smtClean="0">
                <a:cs typeface="Arial" charset="0"/>
              </a:rPr>
              <a:t>ersenen naar het </a:t>
            </a:r>
          </a:p>
          <a:p>
            <a:pPr eaLnBrk="1" hangingPunct="1">
              <a:buFontTx/>
              <a:buNone/>
            </a:pPr>
            <a:r>
              <a:rPr lang="nl-NL" sz="2400" dirty="0" smtClean="0">
                <a:cs typeface="Arial" charset="0"/>
              </a:rPr>
              <a:t>l</a:t>
            </a:r>
            <a:r>
              <a:rPr lang="nl-NL" sz="2400" dirty="0" smtClean="0">
                <a:cs typeface="Arial" charset="0"/>
              </a:rPr>
              <a:t>ichaam en vanuit het </a:t>
            </a:r>
          </a:p>
          <a:p>
            <a:pPr eaLnBrk="1" hangingPunct="1">
              <a:buFontTx/>
              <a:buNone/>
            </a:pPr>
            <a:r>
              <a:rPr lang="nl-NL" sz="2400" dirty="0" smtClean="0">
                <a:cs typeface="Arial" charset="0"/>
              </a:rPr>
              <a:t>l</a:t>
            </a:r>
            <a:r>
              <a:rPr lang="nl-NL" sz="2400" dirty="0" smtClean="0">
                <a:cs typeface="Arial" charset="0"/>
              </a:rPr>
              <a:t>ichaam weer terug naar</a:t>
            </a:r>
          </a:p>
          <a:p>
            <a:pPr eaLnBrk="1" hangingPunct="1">
              <a:buFontTx/>
              <a:buNone/>
            </a:pPr>
            <a:r>
              <a:rPr lang="nl-NL" sz="2400" dirty="0" smtClean="0">
                <a:cs typeface="Arial" charset="0"/>
              </a:rPr>
              <a:t>d</a:t>
            </a:r>
            <a:r>
              <a:rPr lang="nl-NL" sz="2400" dirty="0" smtClean="0">
                <a:cs typeface="Arial" charset="0"/>
              </a:rPr>
              <a:t>e hersenen.</a:t>
            </a:r>
            <a:endParaRPr lang="nl-NL" sz="2400" dirty="0" smtClean="0">
              <a:cs typeface="Arial" charset="0"/>
            </a:endParaRPr>
          </a:p>
        </p:txBody>
      </p:sp>
      <p:pic>
        <p:nvPicPr>
          <p:cNvPr id="6148" name="Picture 7" descr="3kwartzenuwtekst_kl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5575" y="3284984"/>
            <a:ext cx="39084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omvang-ruggenmerg_kle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284538"/>
            <a:ext cx="15779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b="1" dirty="0" smtClean="0"/>
              <a:t>De wervelkolom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nl-NL" b="1" dirty="0" smtClean="0"/>
              <a:t>Dwarslaesie</a:t>
            </a:r>
            <a:r>
              <a:rPr lang="nl-NL" dirty="0" smtClean="0"/>
              <a:t>: beschadiging van het ruggenmerg waardoor iemand verlamd raakt.</a:t>
            </a:r>
            <a:endParaRPr lang="nl-NL" dirty="0" smtClean="0"/>
          </a:p>
        </p:txBody>
      </p:sp>
      <p:pic>
        <p:nvPicPr>
          <p:cNvPr id="7172" name="Picture 5" descr="ruggenmerg%20met%20uitval%20NED2"/>
          <p:cNvPicPr>
            <a:picLocks noChangeAspect="1" noChangeArrowheads="1"/>
          </p:cNvPicPr>
          <p:nvPr/>
        </p:nvPicPr>
        <p:blipFill>
          <a:blip r:embed="rId2" cstate="print"/>
          <a:srcRect l="11063" t="5827" r="4971"/>
          <a:stretch>
            <a:fillRect/>
          </a:stretch>
        </p:blipFill>
        <p:spPr bwMode="auto">
          <a:xfrm>
            <a:off x="5796136" y="2721374"/>
            <a:ext cx="2951287" cy="376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b="1" dirty="0" smtClean="0"/>
              <a:t>De wervelkolom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nl-NL" b="1" dirty="0" smtClean="0"/>
              <a:t>Hernia</a:t>
            </a:r>
            <a:r>
              <a:rPr lang="nl-NL" dirty="0" smtClean="0"/>
              <a:t>: uitstulping van een tussenwervelschijf tegen het ruggenmerg/ zenuw aan.</a:t>
            </a:r>
            <a:endParaRPr lang="nl-NL" dirty="0" smtClean="0"/>
          </a:p>
        </p:txBody>
      </p:sp>
      <p:pic>
        <p:nvPicPr>
          <p:cNvPr id="7173" name="Picture 7" descr="Her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8092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nca.nl/UserFiles/Image/P1010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780928"/>
            <a:ext cx="3537212" cy="1992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nl-NL" sz="4000" b="1" smtClean="0"/>
              <a:t>Hoe kun je rugklachten voorkomen?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nl-NL" dirty="0" smtClean="0"/>
              <a:t>1. Goede </a:t>
            </a:r>
            <a:r>
              <a:rPr lang="nl-NL" dirty="0" smtClean="0"/>
              <a:t>lichaamshouding; dubbele S-vorm 	</a:t>
            </a:r>
          </a:p>
          <a:p>
            <a:pPr marL="609600" indent="-609600" eaLnBrk="1" hangingPunct="1">
              <a:buFontTx/>
              <a:buNone/>
            </a:pPr>
            <a:endParaRPr lang="nl-NL" dirty="0" smtClean="0"/>
          </a:p>
          <a:p>
            <a:pPr marL="609600" indent="-609600" eaLnBrk="1" hangingPunct="1">
              <a:buFontTx/>
              <a:buNone/>
            </a:pPr>
            <a:r>
              <a:rPr lang="nl-NL" dirty="0" smtClean="0"/>
              <a:t>2. Versterken van de rugspieren </a:t>
            </a:r>
            <a:r>
              <a:rPr lang="nl-NL" dirty="0" smtClean="0">
                <a:cs typeface="Arial" charset="0"/>
              </a:rPr>
              <a:t>→ sporten</a:t>
            </a:r>
          </a:p>
        </p:txBody>
      </p:sp>
      <p:pic>
        <p:nvPicPr>
          <p:cNvPr id="8196" name="Picture 5" descr="rugspier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951288"/>
            <a:ext cx="3575050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 cstate="print"/>
          <a:srcRect l="3125" t="21463" r="50732" b="45073"/>
          <a:stretch>
            <a:fillRect/>
          </a:stretch>
        </p:blipFill>
        <p:spPr bwMode="auto">
          <a:xfrm>
            <a:off x="179388" y="3933825"/>
            <a:ext cx="4932362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Blessures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Bij sporten kan ook wel eens iets verkeerd gaan.</a:t>
            </a:r>
          </a:p>
          <a:p>
            <a:pPr>
              <a:buFontTx/>
              <a:buNone/>
            </a:pPr>
            <a:endParaRPr lang="nl-NL"/>
          </a:p>
          <a:p>
            <a:r>
              <a:rPr lang="nl-NL" b="1"/>
              <a:t>Spierpijn</a:t>
            </a:r>
          </a:p>
          <a:p>
            <a:r>
              <a:rPr lang="nl-NL" b="1"/>
              <a:t>Blessure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573</Words>
  <Application>Microsoft Office PowerPoint</Application>
  <PresentationFormat>On-screen Show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Leskaart 3: Blessures</vt:lpstr>
      <vt:lpstr>De wervelkolom</vt:lpstr>
      <vt:lpstr>De wervelkolom</vt:lpstr>
      <vt:lpstr>De wervelkolom</vt:lpstr>
      <vt:lpstr>De wervelkolom</vt:lpstr>
      <vt:lpstr>De wervelkolom</vt:lpstr>
      <vt:lpstr>De wervelkolom</vt:lpstr>
      <vt:lpstr>Hoe kun je rugklachten voorkomen?</vt:lpstr>
      <vt:lpstr>Blessures</vt:lpstr>
      <vt:lpstr>Spierpijn</vt:lpstr>
      <vt:lpstr>Blessures</vt:lpstr>
      <vt:lpstr>Blessures</vt:lpstr>
      <vt:lpstr>Blessures</vt:lpstr>
      <vt:lpstr>Blessures</vt:lpstr>
      <vt:lpstr>Blessures</vt:lpstr>
      <vt:lpstr>Blessures</vt:lpstr>
      <vt:lpstr>Blessures</vt:lpstr>
      <vt:lpstr>Blessures</vt:lpstr>
      <vt:lpstr>Hoe kun je spierpijn en blessures voorkomen?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Leskaart 3: Blessures</dc:title>
  <dc:creator>hpuser</dc:creator>
  <cp:lastModifiedBy>hpuser</cp:lastModifiedBy>
  <cp:revision>3</cp:revision>
  <dcterms:created xsi:type="dcterms:W3CDTF">2013-04-18T10:58:27Z</dcterms:created>
  <dcterms:modified xsi:type="dcterms:W3CDTF">2013-04-18T11:17:30Z</dcterms:modified>
</cp:coreProperties>
</file>